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72" r:id="rId2"/>
    <p:sldId id="370" r:id="rId3"/>
    <p:sldId id="327" r:id="rId4"/>
    <p:sldId id="324" r:id="rId5"/>
    <p:sldId id="328" r:id="rId6"/>
    <p:sldId id="335" r:id="rId7"/>
    <p:sldId id="348" r:id="rId8"/>
    <p:sldId id="336" r:id="rId9"/>
    <p:sldId id="264" r:id="rId10"/>
    <p:sldId id="340" r:id="rId11"/>
    <p:sldId id="344" r:id="rId12"/>
    <p:sldId id="343" r:id="rId13"/>
    <p:sldId id="342" r:id="rId14"/>
    <p:sldId id="270" r:id="rId15"/>
    <p:sldId id="341" r:id="rId16"/>
    <p:sldId id="323" r:id="rId17"/>
    <p:sldId id="329" r:id="rId18"/>
    <p:sldId id="337" r:id="rId19"/>
    <p:sldId id="268" r:id="rId20"/>
    <p:sldId id="369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81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1164E-9CB3-4263-A795-202F5CEAA37A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CE7B0-7BC0-4DF6-BC58-0AF266585B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64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028F0-CABA-4798-ACC7-95E4DA5055B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A3343-A9B0-47D8-A442-586E5B4B4D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22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3AD9-DAB4-4297-9C34-EEC4ECA956C9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1B71F-A0B1-4690-B3A9-5E75909ACC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27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1FF1E-50C4-41E8-AC6F-F6BB24588E6C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8C15-FB3F-47B8-B567-210DD019C1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26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B48EA-486A-4BDF-B097-7238D832D441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49EE4-BE34-4B7E-B40B-9D3C596CE3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30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D80D4-EB67-4029-B147-2BA1F1EDF5F7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B3CA9-62D8-4CCB-91DC-C2216E7C98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4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06FE9-EAD0-4515-B565-9B07BF25DCB2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A9930-7B7E-4E7C-AE50-5015CAE8DE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33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C1898-3C7F-4F28-BCB6-F90AEF5A3199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95780-53EB-414A-87C6-6DBE61EA8CB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885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FFB8-9E90-4E26-A7E5-076B57AFD88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C7B71-2AEE-488D-B357-43306E4278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71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24B12-4D8F-4F38-ABAB-E2DF0BA29ABC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C75B8-2F5C-4B41-BD8F-0AD6B6C3B8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60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D844-147B-4B32-915B-F826FF88B48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74144-AA68-4145-88D4-8C0DD9C560A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71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13015E57-178D-4D0A-AA65-3DC64741283A}" type="datetime1">
              <a:rPr lang="en-US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16-06-06</a:t>
            </a:fld>
            <a:endParaRPr lang="fr-FR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9BA7196-65FA-4CDB-A9EF-39B06B8E0430}" type="slidenum">
              <a:rPr lang="fr-FR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384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bDs-i73iJE&amp;NR=1" TargetMode="External"/><Relationship Id="rId4" Type="http://schemas.openxmlformats.org/officeDocument/2006/relationships/hyperlink" Target="http://www.youtube.com/watch?v=BGt8OGnENCY&amp;NR=1" TargetMode="External"/><Relationship Id="rId5" Type="http://schemas.openxmlformats.org/officeDocument/2006/relationships/hyperlink" Target="http://www.youtube.com/watch?v=s6sUp71FTkA&amp;NR=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upIeDhqPYcA&amp;feature=relat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UpMTBlvd8o&amp;feature=more_related" TargetMode="External"/><Relationship Id="rId4" Type="http://schemas.openxmlformats.org/officeDocument/2006/relationships/hyperlink" Target="http://www.youtube.com/watch?v=CCDHfNYxLlU&amp;feature=related" TargetMode="External"/><Relationship Id="rId5" Type="http://schemas.openxmlformats.org/officeDocument/2006/relationships/hyperlink" Target="http://www.youtube.com/watch?v=l3t45eltOao&amp;feature=relat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z7-Velg39k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RrXd_stq_w" TargetMode="External"/><Relationship Id="rId4" Type="http://schemas.openxmlformats.org/officeDocument/2006/relationships/hyperlink" Target="http://www.youtube.com/watch?v=uL6EtdH3bho&amp;feature=relat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IZb4GlVH9ms&amp;NR=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français</a:t>
            </a:r>
            <a:r>
              <a:rPr lang="en-US" dirty="0" smtClean="0"/>
              <a:t> au </a:t>
            </a:r>
            <a:r>
              <a:rPr lang="en-US" dirty="0" err="1" smtClean="0"/>
              <a:t>cours</a:t>
            </a:r>
            <a:r>
              <a:rPr lang="en-US" dirty="0" smtClean="0"/>
              <a:t> des siècles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3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610600" cy="5257800"/>
          </a:xfrm>
        </p:spPr>
      </p:pic>
      <p:sp>
        <p:nvSpPr>
          <p:cNvPr id="5" name="TextBox 4"/>
          <p:cNvSpPr txBox="1"/>
          <p:nvPr/>
        </p:nvSpPr>
        <p:spPr>
          <a:xfrm>
            <a:off x="1447800" y="5715000"/>
            <a:ext cx="732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La Chambre de la reine, Versailles: </a:t>
            </a:r>
          </a:p>
          <a:p>
            <a:r>
              <a:rPr lang="fr-CA" dirty="0" smtClean="0"/>
              <a:t>éléments baroques = Ce qui est sur le lit, le mur à gauche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89197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 Galerie des Glaces, Versailles</a:t>
            </a:r>
            <a:endParaRPr lang="en-C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00200"/>
            <a:ext cx="8839200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643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 façade classique de Versailles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720056"/>
            <a:ext cx="5715000" cy="4286250"/>
          </a:xfrm>
        </p:spPr>
      </p:pic>
    </p:spTree>
    <p:extLst>
      <p:ext uri="{BB962C8B-B14F-4D97-AF65-F5344CB8AC3E}">
        <p14:creationId xmlns:p14="http://schemas.microsoft.com/office/powerpoint/2010/main" val="131904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Fontaine de Latone: baroque à Versailles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0" y="1793081"/>
            <a:ext cx="7302500" cy="4140200"/>
          </a:xfrm>
        </p:spPr>
      </p:pic>
    </p:spTree>
    <p:extLst>
      <p:ext uri="{BB962C8B-B14F-4D97-AF65-F5344CB8AC3E}">
        <p14:creationId xmlns:p14="http://schemas.microsoft.com/office/powerpoint/2010/main" val="3813110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Versailles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smtClean="0">
                <a:hlinkClick r:id="rId2"/>
              </a:rPr>
              <a:t>http://www.youtube.com/watch?v=upIeDhqPYcA&amp;feature=related</a:t>
            </a:r>
            <a:endParaRPr lang="en-US" sz="2000" smtClean="0"/>
          </a:p>
          <a:p>
            <a:pPr eaLnBrk="1" hangingPunct="1"/>
            <a:r>
              <a:rPr lang="en-US" sz="2000" smtClean="0">
                <a:hlinkClick r:id="rId3"/>
              </a:rPr>
              <a:t>http://www.youtube.com/watch?v=YbDs-i73iJE&amp;NR=1</a:t>
            </a:r>
            <a:endParaRPr lang="en-US" sz="2000" smtClean="0"/>
          </a:p>
          <a:p>
            <a:pPr eaLnBrk="1" hangingPunct="1"/>
            <a:r>
              <a:rPr lang="en-US" sz="2000" smtClean="0">
                <a:hlinkClick r:id="rId4"/>
              </a:rPr>
              <a:t>http://www.youtube.com/watch?v=BGt8OGnENCY&amp;NR=1</a:t>
            </a:r>
            <a:endParaRPr lang="en-US" sz="2000" smtClean="0"/>
          </a:p>
          <a:p>
            <a:pPr eaLnBrk="1" hangingPunct="1"/>
            <a:r>
              <a:rPr lang="en-US" sz="2000" smtClean="0">
                <a:hlinkClick r:id="rId5"/>
              </a:rPr>
              <a:t>http://www.youtube.com/watch?v=s6sUp71FTkA&amp;NR=1</a:t>
            </a:r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fr-FR" sz="2000" smtClean="0"/>
              <a:t>Après 54 ans de rège le roi, Louis XIV meurt en laissant un État très endetté et un trésor frôlant la banqueroute </a:t>
            </a:r>
          </a:p>
          <a:p>
            <a:pPr eaLnBrk="1" hangingPunct="1"/>
            <a:r>
              <a:rPr lang="fr-FR" sz="2000" smtClean="0"/>
              <a:t>La population du royaume reste en grande partie analphabète et très affaiblie à cause de mauvaises récoltes et d’épidémies. </a:t>
            </a:r>
          </a:p>
        </p:txBody>
      </p:sp>
    </p:spTree>
    <p:extLst>
      <p:ext uri="{BB962C8B-B14F-4D97-AF65-F5344CB8AC3E}">
        <p14:creationId xmlns:p14="http://schemas.microsoft.com/office/powerpoint/2010/main" val="216154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Versailles: façade sud</a:t>
            </a:r>
            <a:br>
              <a:rPr lang="fr-CA" dirty="0" smtClean="0"/>
            </a:br>
            <a:r>
              <a:rPr lang="fr-CA" dirty="0" smtClean="0"/>
              <a:t>les éléments classiques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720056"/>
            <a:ext cx="5715000" cy="4286250"/>
          </a:xfrm>
        </p:spPr>
      </p:pic>
    </p:spTree>
    <p:extLst>
      <p:ext uri="{BB962C8B-B14F-4D97-AF65-F5344CB8AC3E}">
        <p14:creationId xmlns:p14="http://schemas.microsoft.com/office/powerpoint/2010/main" val="1584084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Le Classicisme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10600" cy="5410200"/>
          </a:xfrm>
        </p:spPr>
        <p:txBody>
          <a:bodyPr/>
          <a:lstStyle/>
          <a:p>
            <a:endParaRPr lang="fr-FR" sz="2400" dirty="0"/>
          </a:p>
          <a:p>
            <a:r>
              <a:rPr lang="fr-FR" dirty="0" smtClean="0"/>
              <a:t>S’avère l’art </a:t>
            </a:r>
            <a:r>
              <a:rPr lang="fr-FR" dirty="0"/>
              <a:t>de la mesure. </a:t>
            </a:r>
            <a:r>
              <a:rPr lang="fr-FR" dirty="0" smtClean="0"/>
              <a:t>L' </a:t>
            </a:r>
            <a:r>
              <a:rPr lang="fr-FR" dirty="0"/>
              <a:t>idéal du </a:t>
            </a:r>
            <a:r>
              <a:rPr lang="fr-FR" dirty="0" smtClean="0"/>
              <a:t>classicisme </a:t>
            </a:r>
            <a:r>
              <a:rPr lang="fr-FR" dirty="0"/>
              <a:t>est </a:t>
            </a:r>
            <a:r>
              <a:rPr lang="fr-FR" dirty="0" smtClean="0"/>
              <a:t>l’«</a:t>
            </a:r>
            <a:r>
              <a:rPr lang="fr-FR" dirty="0"/>
              <a:t> honnête homme » un homme qui possède toutes les qualités qui connaît la mesure et le retenu. </a:t>
            </a:r>
            <a:endParaRPr lang="fr-FR" dirty="0" smtClean="0"/>
          </a:p>
          <a:p>
            <a:r>
              <a:rPr lang="fr-FR" dirty="0" smtClean="0"/>
              <a:t>Il doit respecter </a:t>
            </a:r>
            <a:r>
              <a:rPr lang="fr-FR" dirty="0"/>
              <a:t>« juste milieu » dans la vie. </a:t>
            </a:r>
            <a:endParaRPr lang="fr-FR" dirty="0" smtClean="0"/>
          </a:p>
          <a:p>
            <a:r>
              <a:rPr lang="fr-FR" dirty="0" smtClean="0"/>
              <a:t>C’est </a:t>
            </a:r>
            <a:r>
              <a:rPr lang="fr-FR" dirty="0"/>
              <a:t>un homme ouvert, curieux d’esprit, mais </a:t>
            </a:r>
            <a:r>
              <a:rPr lang="fr-FR" dirty="0" smtClean="0"/>
              <a:t>qui ne fait pas l’étalage </a:t>
            </a:r>
            <a:r>
              <a:rPr lang="fr-FR" dirty="0"/>
              <a:t>de ses connaissances. Il sait s’adapter aux circonstances et au milieu où il se trouve. </a:t>
            </a:r>
          </a:p>
          <a:p>
            <a:endParaRPr lang="fr-FR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7778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Auteurs: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Racine, Corneille</a:t>
            </a:r>
          </a:p>
          <a:p>
            <a:r>
              <a:rPr lang="fr-CA" dirty="0" smtClean="0"/>
              <a:t>Ces auteurs du classicisme français s’inspirent de l’Antiquité gréco-romaine pour leurs thèmes</a:t>
            </a:r>
          </a:p>
          <a:p>
            <a:r>
              <a:rPr lang="fr-CA" dirty="0" smtClean="0"/>
              <a:t>Ils écrivent leurs pièces en alexandrins: des vers de 12 syllabes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6427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Corneille/Racine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Ils écrivent des tragédies historiques, d’une langue très pure, dans lesquelles ils observent les règles strictes de la doctrine classique: en particulier, </a:t>
            </a:r>
            <a:r>
              <a:rPr lang="fr-CA" dirty="0" smtClean="0">
                <a:solidFill>
                  <a:srgbClr val="FF0000"/>
                </a:solidFill>
              </a:rPr>
              <a:t>l’œuvre doit comporter une intention moralisatrice et respecter les trois unités:</a:t>
            </a:r>
          </a:p>
          <a:p>
            <a:r>
              <a:rPr lang="fr-CA" dirty="0" smtClean="0"/>
              <a:t> </a:t>
            </a:r>
            <a:r>
              <a:rPr lang="fr-CA" b="1" dirty="0" smtClean="0">
                <a:solidFill>
                  <a:srgbClr val="FF0000"/>
                </a:solidFill>
              </a:rPr>
              <a:t>1. de lieu, 2. de temps (24 heures) 3. d’action </a:t>
            </a:r>
            <a:r>
              <a:rPr lang="fr-CA" dirty="0" smtClean="0"/>
              <a:t>(l’intrigue n’est pas </a:t>
            </a:r>
            <a:r>
              <a:rPr lang="fr-CA" smtClean="0"/>
              <a:t>trop complexe)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93393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908550" y="274638"/>
            <a:ext cx="3778250" cy="1143000"/>
          </a:xfrm>
        </p:spPr>
        <p:txBody>
          <a:bodyPr/>
          <a:lstStyle/>
          <a:p>
            <a:r>
              <a:rPr lang="fr-FR" dirty="0" smtClean="0"/>
              <a:t>Molière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943186" y="1219200"/>
            <a:ext cx="3657600" cy="5638800"/>
          </a:xfrm>
        </p:spPr>
        <p:txBody>
          <a:bodyPr/>
          <a:lstStyle/>
          <a:p>
            <a:r>
              <a:rPr lang="fr-FR" dirty="0" smtClean="0"/>
              <a:t>Le Shakespeare de son temps.</a:t>
            </a:r>
          </a:p>
          <a:p>
            <a:r>
              <a:rPr lang="fr-FR" dirty="0" smtClean="0"/>
              <a:t>Il apprend à traiter des thèmes très sérieux à travers la comédie</a:t>
            </a:r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638"/>
            <a:ext cx="4679950" cy="602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241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classisisme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27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thèmes explorés par Molière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l’avarice</a:t>
            </a:r>
            <a:r>
              <a:rPr lang="fr-FR" dirty="0"/>
              <a:t>, (L’Avare) </a:t>
            </a:r>
            <a:endParaRPr lang="fr-FR" dirty="0" smtClean="0"/>
          </a:p>
          <a:p>
            <a:r>
              <a:rPr lang="fr-FR" dirty="0" smtClean="0"/>
              <a:t>l’hypocrisie </a:t>
            </a:r>
            <a:r>
              <a:rPr lang="fr-FR" dirty="0"/>
              <a:t>de l’église (Tartuffe), </a:t>
            </a:r>
            <a:endParaRPr lang="fr-FR" dirty="0" smtClean="0"/>
          </a:p>
          <a:p>
            <a:r>
              <a:rPr lang="fr-FR" dirty="0" smtClean="0"/>
              <a:t>le </a:t>
            </a:r>
            <a:r>
              <a:rPr lang="fr-FR" dirty="0"/>
              <a:t>rôle des femmes (Le Malade </a:t>
            </a:r>
            <a:r>
              <a:rPr lang="fr-FR" dirty="0" smtClean="0"/>
              <a:t>imaginaire, L’École des femmes)</a:t>
            </a:r>
          </a:p>
          <a:p>
            <a:r>
              <a:rPr lang="fr-FR" dirty="0" smtClean="0"/>
              <a:t>Le désir de la bourgeoisie de se cultiver et de la noblesse d’obtenir plus d’argent (Le Bourgeois Gentilhomme)</a:t>
            </a:r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894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smtClean="0"/>
              <a:t>Molière </a:t>
            </a:r>
            <a:br>
              <a:rPr lang="fr-FR" sz="3200" smtClean="0"/>
            </a:br>
            <a:r>
              <a:rPr lang="fr-FR" sz="3200" smtClean="0"/>
              <a:t>Le Bourgeois gentilhomme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00050" y="1504950"/>
            <a:ext cx="8229600" cy="4525963"/>
          </a:xfrm>
        </p:spPr>
        <p:txBody>
          <a:bodyPr/>
          <a:lstStyle/>
          <a:p>
            <a:r>
              <a:rPr lang="fr-FR" sz="2000" dirty="0" smtClean="0">
                <a:hlinkClick r:id="rId2"/>
              </a:rPr>
              <a:t>http://www.youtube.com/watch?v=z7-Velg39kM</a:t>
            </a:r>
            <a:endParaRPr lang="fr-FR" sz="2000" dirty="0" smtClean="0"/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 flipH="1">
            <a:off x="585788" y="2501900"/>
            <a:ext cx="75676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hlinkClick r:id="rId3"/>
              </a:rPr>
              <a:t>http</a:t>
            </a:r>
            <a:r>
              <a:rPr lang="en-US" dirty="0">
                <a:solidFill>
                  <a:prstClr val="black"/>
                </a:solidFill>
                <a:hlinkClick r:id="rId3"/>
              </a:rPr>
              <a:t>://www.youtube.com/watch?v=UUpMTBlvd8o&amp;feature=more_related</a:t>
            </a:r>
            <a:endParaRPr lang="en-US" dirty="0">
              <a:solidFill>
                <a:prstClr val="black"/>
              </a:solidFill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696913" y="3246438"/>
            <a:ext cx="7610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hlinkClick r:id="rId4"/>
              </a:rPr>
              <a:t>http://www.youtube.com/watch?v=CCDHfNYxLlU&amp;feature=related</a:t>
            </a:r>
            <a:endParaRPr lang="en-US">
              <a:solidFill>
                <a:prstClr val="black"/>
              </a:solidFill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400050" y="3398838"/>
            <a:ext cx="185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696913" y="4152900"/>
            <a:ext cx="7610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hlinkClick r:id="rId5"/>
              </a:rPr>
              <a:t>http://www.youtube.com/watch?v=l3t45eltOao&amp;feature=related</a:t>
            </a:r>
            <a:endParaRPr lang="en-US">
              <a:solidFill>
                <a:prstClr val="black"/>
              </a:solidFill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0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FR" smtClean="0"/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14913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913" y="0"/>
            <a:ext cx="4051300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71800" y="1371600"/>
            <a:ext cx="21194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b="1" dirty="0" smtClean="0">
                <a:solidFill>
                  <a:schemeClr val="bg1"/>
                </a:solidFill>
              </a:rPr>
              <a:t>Louis XIV par</a:t>
            </a:r>
          </a:p>
          <a:p>
            <a:r>
              <a:rPr lang="fr-CA" sz="2800" b="1" dirty="0" smtClean="0">
                <a:solidFill>
                  <a:schemeClr val="bg1"/>
                </a:solidFill>
              </a:rPr>
              <a:t>Rigaud</a:t>
            </a:r>
            <a:endParaRPr lang="en-CA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91400" y="5181600"/>
            <a:ext cx="1686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b="1" dirty="0" smtClean="0"/>
              <a:t>Le Roi soleil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921510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 Régence: </a:t>
            </a:r>
            <a:r>
              <a:rPr lang="fr-CA" sz="3200" dirty="0" smtClean="0"/>
              <a:t>(période ou un adulte représente un roi n’ayant pas encore la majorité)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Anne </a:t>
            </a:r>
            <a:r>
              <a:rPr lang="fr-FR" dirty="0"/>
              <a:t>d’Autriche va régner après la mort de son mari</a:t>
            </a:r>
          </a:p>
          <a:p>
            <a:pPr eaLnBrk="1" hangingPunct="1"/>
            <a:r>
              <a:rPr lang="fr-FR" dirty="0"/>
              <a:t>Elle devra faire face à la Fronde – une révolte populaire et aristocratique qui met en danger la royauté (une sorte de guerre civile) </a:t>
            </a:r>
            <a:endParaRPr lang="fr-FR" dirty="0" smtClean="0"/>
          </a:p>
          <a:p>
            <a:pPr eaLnBrk="1" hangingPunct="1"/>
            <a:r>
              <a:rPr lang="fr-FR" dirty="0" smtClean="0"/>
              <a:t>Louis XIV aura peur de la révolte durant toute sa vie, ainsi créant Versailles.</a:t>
            </a:r>
            <a:endParaRPr lang="fr-FR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907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149225"/>
            <a:ext cx="8229600" cy="1450975"/>
          </a:xfrm>
        </p:spPr>
        <p:txBody>
          <a:bodyPr/>
          <a:lstStyle/>
          <a:p>
            <a:pPr eaLnBrk="1" hangingPunct="1"/>
            <a:r>
              <a:rPr lang="fr-FR" sz="2400" b="1" dirty="0" smtClean="0"/>
              <a:t>Louis XIV (1643-1715)  « L’état, c’est moi »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en-US" sz="1400" dirty="0" smtClean="0">
                <a:hlinkClick r:id="rId2"/>
              </a:rPr>
              <a:t>http://www.youtube.com/watch?v=IZb4GlVH9ms&amp;NR=1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en-US" sz="1400" dirty="0" smtClean="0">
                <a:hlinkClick r:id="rId3"/>
              </a:rPr>
              <a:t>http://www.youtube.com/watch?v=wRrXd_stq_w</a:t>
            </a:r>
            <a:r>
              <a:rPr lang="en-US" sz="1400" dirty="0" smtClean="0"/>
              <a:t> </a:t>
            </a:r>
            <a:endParaRPr lang="fr-FR" sz="1400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2688"/>
          </a:xfrm>
        </p:spPr>
        <p:txBody>
          <a:bodyPr/>
          <a:lstStyle/>
          <a:p>
            <a:pPr eaLnBrk="1" hangingPunct="1"/>
            <a:r>
              <a:rPr lang="fr-FR" sz="2000" dirty="0" smtClean="0"/>
              <a:t>Il est persuadé de l’origine divine de son pouvoir; que son pouvoir lui est donné par Dieu même </a:t>
            </a:r>
          </a:p>
          <a:p>
            <a:pPr eaLnBrk="1" hangingPunct="1"/>
            <a:r>
              <a:rPr lang="fr-FR" sz="2000" dirty="0" smtClean="0"/>
              <a:t>Il perfectionne le modèle du pouvoir absolu</a:t>
            </a:r>
          </a:p>
          <a:p>
            <a:pPr eaLnBrk="1" hangingPunct="1"/>
            <a:r>
              <a:rPr lang="fr-FR" sz="2000" dirty="0" smtClean="0"/>
              <a:t>Son emblème – le soleil </a:t>
            </a:r>
          </a:p>
          <a:p>
            <a:pPr eaLnBrk="1" hangingPunct="1"/>
            <a:r>
              <a:rPr lang="fr-FR" sz="2000" dirty="0" smtClean="0"/>
              <a:t>Met en marche un système politique assez complexe – un système administratif – </a:t>
            </a:r>
          </a:p>
          <a:p>
            <a:pPr eaLnBrk="1" hangingPunct="1"/>
            <a:r>
              <a:rPr lang="fr-FR" sz="2000" dirty="0" smtClean="0"/>
              <a:t>Les </a:t>
            </a:r>
            <a:r>
              <a:rPr lang="fr-FR" sz="2000" dirty="0"/>
              <a:t>problèmes politiques, diplomatiques ou </a:t>
            </a:r>
            <a:r>
              <a:rPr lang="fr-FR" sz="2000" dirty="0" smtClean="0"/>
              <a:t>financiers se débattent en présence du roi.</a:t>
            </a:r>
          </a:p>
          <a:p>
            <a:pPr eaLnBrk="1" hangingPunct="1"/>
            <a:r>
              <a:rPr lang="fr-FR" sz="2000" dirty="0" smtClean="0"/>
              <a:t> Le château de Versailles sera construit à la gloire du Roi-Soleil – et loin de tout peuple qui aurait envie de se révolter.</a:t>
            </a:r>
          </a:p>
          <a:p>
            <a:pPr eaLnBrk="1" hangingPunct="1"/>
            <a:r>
              <a:rPr lang="fr-FR" sz="2000" dirty="0" smtClean="0"/>
              <a:t>Les nobles tombent sous son contrôle – s’ils sont à la cour, Louis peut mieux les surveiller!</a:t>
            </a:r>
          </a:p>
          <a:p>
            <a:pPr eaLnBrk="1" hangingPunct="1"/>
            <a:r>
              <a:rPr lang="fr-FR" sz="2000" dirty="0" smtClean="0"/>
              <a:t>La splendeur de la cour et la richesse du roi est contrastée avec la pauvreté de la petite noblesse </a:t>
            </a:r>
          </a:p>
          <a:p>
            <a:pPr eaLnBrk="1" hangingPunct="1"/>
            <a:r>
              <a:rPr lang="en-US" sz="2000" dirty="0" smtClean="0">
                <a:hlinkClick r:id="rId4"/>
              </a:rPr>
              <a:t>http://www.youtube.com/watch?v=uL6EtdH3bho&amp;feature=related</a:t>
            </a:r>
            <a:endParaRPr lang="en-US" sz="2000" dirty="0" smtClean="0"/>
          </a:p>
          <a:p>
            <a:pPr eaLnBrk="1" hangingPunct="1"/>
            <a:endParaRPr lang="fr-FR" sz="2000" dirty="0" smtClean="0"/>
          </a:p>
          <a:p>
            <a:pPr eaLnBrk="1" hangingPunct="1"/>
            <a:endParaRPr lang="fr-FR" sz="2400" dirty="0" smtClean="0"/>
          </a:p>
          <a:p>
            <a:pPr eaLnBrk="1" hangingPunct="1"/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45961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Sous Louis XIV, la vie culturelle et intellectuelle se montre dans toute sa splendeur. </a:t>
            </a:r>
          </a:p>
          <a:p>
            <a:r>
              <a:rPr lang="fr-CA" dirty="0" smtClean="0"/>
              <a:t>Il invite les plus grands artistes, musiciens et écrivains à sa cour , leur offrant une pension.</a:t>
            </a:r>
          </a:p>
          <a:p>
            <a:r>
              <a:rPr lang="fr-FR" dirty="0" smtClean="0"/>
              <a:t>Les artistes qui jouissent de ces faveurs sont: Corneille, Racine, </a:t>
            </a:r>
            <a:r>
              <a:rPr lang="fr-FR" dirty="0" err="1" smtClean="0"/>
              <a:t>Moli</a:t>
            </a:r>
            <a:r>
              <a:rPr lang="fr-CA" dirty="0" smtClean="0"/>
              <a:t>ère (écrivains), Lully (compositeur), Mansart et </a:t>
            </a:r>
            <a:r>
              <a:rPr lang="fr-CA" dirty="0" err="1" smtClean="0"/>
              <a:t>LeVau</a:t>
            </a:r>
            <a:r>
              <a:rPr lang="fr-CA" dirty="0" smtClean="0"/>
              <a:t> (architectes), </a:t>
            </a:r>
            <a:r>
              <a:rPr lang="fr-CA" dirty="0" err="1" smtClean="0"/>
              <a:t>LeNôtre</a:t>
            </a:r>
            <a:r>
              <a:rPr lang="fr-CA" dirty="0" smtClean="0"/>
              <a:t> (peintre)</a:t>
            </a:r>
          </a:p>
        </p:txBody>
      </p:sp>
    </p:spTree>
    <p:extLst>
      <p:ext uri="{BB962C8B-B14F-4D97-AF65-F5344CB8AC3E}">
        <p14:creationId xmlns:p14="http://schemas.microsoft.com/office/powerpoint/2010/main" val="2965185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 Révocation de l’Édit de Nantes, 1685- impact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b="1" dirty="0" smtClean="0"/>
              <a:t>Louis XIV révoque l'Édit </a:t>
            </a:r>
            <a:r>
              <a:rPr lang="fr-CA" b="1" dirty="0"/>
              <a:t>de</a:t>
            </a:r>
            <a:r>
              <a:rPr lang="fr-CA" dirty="0"/>
              <a:t> </a:t>
            </a:r>
            <a:r>
              <a:rPr lang="fr-CA" b="1" dirty="0"/>
              <a:t>Nantes,</a:t>
            </a:r>
            <a:r>
              <a:rPr lang="fr-CA" dirty="0"/>
              <a:t> loi qui avait permis aux Huguenots (les protestants français) de pratiquer leur culte (religion en français).  </a:t>
            </a:r>
            <a:endParaRPr lang="fr-CA" dirty="0" smtClean="0"/>
          </a:p>
          <a:p>
            <a:r>
              <a:rPr lang="fr-CA" dirty="0" smtClean="0"/>
              <a:t>Cette </a:t>
            </a:r>
            <a:r>
              <a:rPr lang="fr-CA" dirty="0"/>
              <a:t>révocation a chassé les intellectuels protestants qui étaient partis s'installer en </a:t>
            </a:r>
            <a:r>
              <a:rPr lang="fr-CA" b="1" dirty="0"/>
              <a:t>Angleterre, en Suisse, en Allemagne, </a:t>
            </a:r>
            <a:r>
              <a:rPr lang="fr-CA" dirty="0"/>
              <a:t>et </a:t>
            </a:r>
            <a:r>
              <a:rPr lang="fr-CA" b="1" dirty="0"/>
              <a:t>en Hollande (aux Pays-Bas)</a:t>
            </a:r>
            <a:r>
              <a:rPr lang="fr-CA" dirty="0"/>
              <a:t> </a:t>
            </a:r>
            <a:endParaRPr lang="fr-CA" dirty="0" smtClean="0"/>
          </a:p>
          <a:p>
            <a:r>
              <a:rPr lang="fr-CA" dirty="0" smtClean="0"/>
              <a:t>Elle </a:t>
            </a:r>
            <a:r>
              <a:rPr lang="fr-CA" dirty="0"/>
              <a:t>y avait </a:t>
            </a:r>
            <a:r>
              <a:rPr lang="fr-CA" dirty="0" smtClean="0"/>
              <a:t>également propagé </a:t>
            </a:r>
            <a:r>
              <a:rPr lang="fr-CA" dirty="0"/>
              <a:t>la culture </a:t>
            </a:r>
            <a:r>
              <a:rPr lang="fr-CA" b="1" dirty="0"/>
              <a:t>française.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3922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fr-CA" dirty="0" smtClean="0"/>
              <a:t>Entretemps, Louis XIII et Louis XIV soutiennent la création et le la gestion des colonies en Amériques:</a:t>
            </a:r>
          </a:p>
          <a:p>
            <a:r>
              <a:rPr lang="fr-CA" dirty="0" smtClean="0"/>
              <a:t>Le français se diffuse à travers le monde </a:t>
            </a:r>
          </a:p>
          <a:p>
            <a:r>
              <a:rPr lang="fr-CA" dirty="0" smtClean="0"/>
              <a:t>Les colonies s’établissent en 1608 à Québec et en 1642 à Montréal.</a:t>
            </a:r>
          </a:p>
          <a:p>
            <a:r>
              <a:rPr lang="fr-CA" dirty="0" smtClean="0"/>
              <a:t>Ce français restera isolé du reste du monde et se mélangera avec l’anglais jusqu’au 21</a:t>
            </a:r>
            <a:r>
              <a:rPr lang="fr-CA" baseline="30000" dirty="0" smtClean="0"/>
              <a:t>e</a:t>
            </a:r>
            <a:r>
              <a:rPr lang="fr-CA" dirty="0" smtClean="0"/>
              <a:t> siècle:</a:t>
            </a:r>
          </a:p>
          <a:p>
            <a:r>
              <a:rPr lang="fr-CA" dirty="0" smtClean="0"/>
              <a:t>Il aidera à créer le dialecte québécois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07950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Baroque: l’art, la musique de la noblesse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Vient de portugais </a:t>
            </a:r>
            <a:r>
              <a:rPr lang="fr-FR" sz="2800" dirty="0" err="1" smtClean="0"/>
              <a:t>barroco</a:t>
            </a:r>
            <a:r>
              <a:rPr lang="fr-FR" sz="2800" dirty="0" smtClean="0"/>
              <a:t> – un rocher, une perle irrégulière</a:t>
            </a:r>
          </a:p>
          <a:p>
            <a:r>
              <a:rPr lang="fr-FR" sz="2800" dirty="0" smtClean="0"/>
              <a:t>D’autres significations  – </a:t>
            </a:r>
            <a:r>
              <a:rPr lang="fr-FR" sz="2800" b="1" dirty="0" smtClean="0"/>
              <a:t>« inutilement compliqué, bizarre » </a:t>
            </a:r>
            <a:r>
              <a:rPr lang="fr-FR" sz="2800" dirty="0" smtClean="0"/>
              <a:t>divergeant </a:t>
            </a:r>
          </a:p>
          <a:p>
            <a:r>
              <a:rPr lang="fr-FR" sz="2800" dirty="0" smtClean="0"/>
              <a:t>Les thèmes baroques: instabilité du monde et de l’homme, la fragilité de la vie, diversité, le fantastique, l’apparence et l’illusion, la métaphore, 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740025" y="6505575"/>
            <a:ext cx="4117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ea typeface="ＭＳ Ｐゴシック" charset="-128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latin typeface="Arial" charset="0"/>
                <a:ea typeface="ＭＳ Ｐゴシック" charset="-128"/>
              </a:rPr>
              <a:t>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006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856</Words>
  <Application>Microsoft Macintosh PowerPoint</Application>
  <PresentationFormat>On-screen Show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2_Office Theme</vt:lpstr>
      <vt:lpstr>Le français au cours des siècles</vt:lpstr>
      <vt:lpstr>Le classisisme</vt:lpstr>
      <vt:lpstr>PowerPoint Presentation</vt:lpstr>
      <vt:lpstr>La Régence: (période ou un adulte représente un roi n’ayant pas encore la majorité)</vt:lpstr>
      <vt:lpstr>Louis XIV (1643-1715)  « L’état, c’est moi » http://www.youtube.com/watch?v=IZb4GlVH9ms&amp;NR=1 http://www.youtube.com/watch?v=wRrXd_stq_w </vt:lpstr>
      <vt:lpstr>PowerPoint Presentation</vt:lpstr>
      <vt:lpstr>La Révocation de l’Édit de Nantes, 1685- impact</vt:lpstr>
      <vt:lpstr>PowerPoint Presentation</vt:lpstr>
      <vt:lpstr>Le Baroque: l’art, la musique de la noblesse </vt:lpstr>
      <vt:lpstr>PowerPoint Presentation</vt:lpstr>
      <vt:lpstr>La Galerie des Glaces, Versailles</vt:lpstr>
      <vt:lpstr>La façade classique de Versailles</vt:lpstr>
      <vt:lpstr>Fontaine de Latone: baroque à Versailles</vt:lpstr>
      <vt:lpstr>Versailles </vt:lpstr>
      <vt:lpstr>Versailles: façade sud les éléments classiques</vt:lpstr>
      <vt:lpstr>Le Classicisme </vt:lpstr>
      <vt:lpstr>Auteurs:</vt:lpstr>
      <vt:lpstr>Corneille/Racine</vt:lpstr>
      <vt:lpstr>Molière</vt:lpstr>
      <vt:lpstr>Les thèmes explorés par Molière</vt:lpstr>
      <vt:lpstr>Molière  Le Bourgeois gentilhomme </vt:lpstr>
    </vt:vector>
  </TitlesOfParts>
  <Company>Thames Valley District School Board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Hynscht, Sigrid (0917)</dc:creator>
  <cp:lastModifiedBy>Christopher Levy</cp:lastModifiedBy>
  <cp:revision>51</cp:revision>
  <dcterms:created xsi:type="dcterms:W3CDTF">2013-03-19T19:58:24Z</dcterms:created>
  <dcterms:modified xsi:type="dcterms:W3CDTF">2016-06-07T01:37:12Z</dcterms:modified>
</cp:coreProperties>
</file>